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404050" cy="43205400"/>
  <p:notesSz cx="7315200" cy="96012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E4E4"/>
    <a:srgbClr val="0066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615" autoAdjust="0"/>
    <p:restoredTop sz="95033" autoAdjust="0"/>
  </p:normalViewPr>
  <p:slideViewPr>
    <p:cSldViewPr>
      <p:cViewPr varScale="1">
        <p:scale>
          <a:sx n="12" d="100"/>
          <a:sy n="12" d="100"/>
        </p:scale>
        <p:origin x="3168" y="82"/>
      </p:cViewPr>
      <p:guideLst>
        <p:guide orient="horz" pos="13608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>
            <a:extLst>
              <a:ext uri="{FF2B5EF4-FFF2-40B4-BE49-F238E27FC236}">
                <a16:creationId xmlns:a16="http://schemas.microsoft.com/office/drawing/2014/main" id="{D2227354-E77C-A125-BB29-495674B1C78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4007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688" tIns="44344" rIns="88688" bIns="44344" numCol="1" anchor="t" anchorCtr="0" compatLnSpc="1">
            <a:prstTxWarp prst="textNoShape">
              <a:avLst/>
            </a:prstTxWarp>
          </a:bodyPr>
          <a:lstStyle>
            <a:lvl1pPr defTabSz="8874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3" name="Rectangle 1027">
            <a:extLst>
              <a:ext uri="{FF2B5EF4-FFF2-40B4-BE49-F238E27FC236}">
                <a16:creationId xmlns:a16="http://schemas.microsoft.com/office/drawing/2014/main" id="{3B5C1A40-0FA4-80EB-0F74-018923610BA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0838" y="0"/>
            <a:ext cx="314007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688" tIns="44344" rIns="88688" bIns="44344" numCol="1" anchor="t" anchorCtr="0" compatLnSpc="1">
            <a:prstTxWarp prst="textNoShape">
              <a:avLst/>
            </a:prstTxWarp>
          </a:bodyPr>
          <a:lstStyle>
            <a:lvl1pPr algn="r" defTabSz="8874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0885DF74-756B-42CA-8687-B0FF61F7B837}" type="datetimeFigureOut">
              <a:rPr lang="pt-BR"/>
              <a:pPr>
                <a:defRPr/>
              </a:pPr>
              <a:t>23/10/2023</a:t>
            </a:fld>
            <a:endParaRPr lang="pt-BR"/>
          </a:p>
        </p:txBody>
      </p:sp>
      <p:sp>
        <p:nvSpPr>
          <p:cNvPr id="15364" name="Rectangle 1028">
            <a:extLst>
              <a:ext uri="{FF2B5EF4-FFF2-40B4-BE49-F238E27FC236}">
                <a16:creationId xmlns:a16="http://schemas.microsoft.com/office/drawing/2014/main" id="{EA79286A-C262-DD1D-BC9F-07DFF28282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50350"/>
            <a:ext cx="31400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688" tIns="44344" rIns="88688" bIns="44344" numCol="1" anchor="b" anchorCtr="0" compatLnSpc="1">
            <a:prstTxWarp prst="textNoShape">
              <a:avLst/>
            </a:prstTxWarp>
          </a:bodyPr>
          <a:lstStyle>
            <a:lvl1pPr defTabSz="887413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365" name="Rectangle 1029">
            <a:extLst>
              <a:ext uri="{FF2B5EF4-FFF2-40B4-BE49-F238E27FC236}">
                <a16:creationId xmlns:a16="http://schemas.microsoft.com/office/drawing/2014/main" id="{92249F6C-BE13-96FE-BC39-11CFCEFD888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0838" y="9150350"/>
            <a:ext cx="31400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688" tIns="44344" rIns="88688" bIns="44344" numCol="1" anchor="b" anchorCtr="0" compatLnSpc="1">
            <a:prstTxWarp prst="textNoShape">
              <a:avLst/>
            </a:prstTxWarp>
          </a:bodyPr>
          <a:lstStyle>
            <a:lvl1pPr algn="r" defTabSz="887413" eaLnBrk="1" hangingPunct="1">
              <a:defRPr sz="1200"/>
            </a:lvl1pPr>
          </a:lstStyle>
          <a:p>
            <a:pPr>
              <a:defRPr/>
            </a:pPr>
            <a:fld id="{83948CEA-36D6-4D83-985C-3FC722F2FF6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7BD71DC7-C5CE-5ABC-F8B6-B9F703700B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B8B2011-A084-EB0A-5A87-546681CEACA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4A6B584-6B09-4891-94B1-651425B5B372}" type="datetimeFigureOut">
              <a:rPr lang="pt-BR"/>
              <a:pPr>
                <a:defRPr/>
              </a:pPr>
              <a:t>23/10/2023</a:t>
            </a:fld>
            <a:endParaRPr lang="pt-BR"/>
          </a:p>
        </p:txBody>
      </p:sp>
      <p:sp>
        <p:nvSpPr>
          <p:cNvPr id="4" name="Espaço Reservado para Imagem de Slide 3">
            <a:extLst>
              <a:ext uri="{FF2B5EF4-FFF2-40B4-BE49-F238E27FC236}">
                <a16:creationId xmlns:a16="http://schemas.microsoft.com/office/drawing/2014/main" id="{AA644B41-1903-6DC9-6760-27A1D05BA14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443163" y="1200150"/>
            <a:ext cx="24288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>
            <a:extLst>
              <a:ext uri="{FF2B5EF4-FFF2-40B4-BE49-F238E27FC236}">
                <a16:creationId xmlns:a16="http://schemas.microsoft.com/office/drawing/2014/main" id="{1E5079C2-77AC-73CE-27B9-0384B7591D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os estilos de texto Mestres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FC0A336-3D8C-F951-22E5-0AA4FEB6839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306E90E-D07D-A466-8B8A-E813812803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71C01B5-0E3A-42FD-93BD-53B58929D7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Imagem de Slide 1">
            <a:extLst>
              <a:ext uri="{FF2B5EF4-FFF2-40B4-BE49-F238E27FC236}">
                <a16:creationId xmlns:a16="http://schemas.microsoft.com/office/drawing/2014/main" id="{75441A2E-F779-5374-F672-67547C5DDC1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Espaço Reservado para Anotações 2">
            <a:extLst>
              <a:ext uri="{FF2B5EF4-FFF2-40B4-BE49-F238E27FC236}">
                <a16:creationId xmlns:a16="http://schemas.microsoft.com/office/drawing/2014/main" id="{5B19C1C2-72B1-7287-B098-5C72D0383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/>
          </a:p>
        </p:txBody>
      </p:sp>
      <p:sp>
        <p:nvSpPr>
          <p:cNvPr id="5124" name="Espaço Reservado para Número de Slide 3">
            <a:extLst>
              <a:ext uri="{FF2B5EF4-FFF2-40B4-BE49-F238E27FC236}">
                <a16:creationId xmlns:a16="http://schemas.microsoft.com/office/drawing/2014/main" id="{03F22388-2405-4731-9974-9298B59687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D077D65-96D5-4FFA-BFAE-00459741562C}" type="slidenum">
              <a:rPr lang="pt-BR" altLang="pt-BR" sz="1200" smtClean="0"/>
              <a:pPr/>
              <a:t>1</a:t>
            </a:fld>
            <a:endParaRPr lang="pt-BR" altLang="pt-BR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496"/>
            <a:ext cx="27543443" cy="9261339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1"/>
            <a:ext cx="22682835" cy="1104192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154C31-133A-57DD-4BDD-7A611A1A00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624B58-6C4A-465F-86E5-8931D4C93B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084EE89-696C-9C71-67A1-E100182909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07F62-BEAC-4D57-A79C-0624AF7E3F3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51637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D99F2F-541F-2803-7C51-622C445778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4C6A0E-4831-402F-72AB-AF87B10E37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873659-4A5A-76C9-F92F-D1B114629D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5FC2C-7BDB-4FA5-949B-B0D435CC645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9494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7886" y="3841026"/>
            <a:ext cx="6885861" cy="3456432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30304" y="3841026"/>
            <a:ext cx="20513564" cy="3456432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D3A4A5-4122-B671-4691-21EBC4E660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5421AB-9AAA-3FBA-F87F-3366A6DB84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D567A8-753C-9AFF-BB14-80B95E1CDF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1109C-EC55-41AB-8851-75B891208B7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95128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0CCF67-5DCB-A8CE-8761-32159653F4F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C1640F-CC99-2AED-A7E7-B811517625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C3A3A4-8B13-6690-6FC4-BF580182FB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95EF9-7C73-4635-A548-C650B2F3B9F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8876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320" y="27762742"/>
            <a:ext cx="27543443" cy="858216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320" y="18311562"/>
            <a:ext cx="27543443" cy="9451181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20D011-CA3C-15F6-EB84-4B9DC44E99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71E8B1-09F8-4DCF-1D8B-5E01CD9EBD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6496F4-6017-51AE-0314-F3CACF9748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98C20-765A-44AB-B817-447D1116932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5297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30304" y="12482106"/>
            <a:ext cx="13699712" cy="259232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4034" y="12482106"/>
            <a:ext cx="13699712" cy="259232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990DD7-68B9-8ECA-F19A-09F98179E8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F656EC-58D5-E195-DBF7-FD405ECEF2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754305-A697-C232-06DE-5BF8EFB800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2F784-7ADF-42AF-AB04-C18538C0D86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2835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29853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2" y="9670482"/>
            <a:ext cx="14317790" cy="40308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2" y="13701349"/>
            <a:ext cx="14317790" cy="248938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1558" y="9670482"/>
            <a:ext cx="14322290" cy="40308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1558" y="13701349"/>
            <a:ext cx="14322290" cy="248938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340CCB6-2716-2196-3BB7-0B01B8C4CA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03A17D5-F116-F326-8236-2D3A72AB48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0D78B346-34EE-2F95-E5BD-F47E0F9004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3DDBE-D6FC-4AEA-B308-68D779A20BD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547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F622B9F-63E1-590E-3487-13F8B749B9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E30EECE-D3B2-F3B6-66A7-38B7CC0DE1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8F35A7A-BA74-54C7-BF61-C6FD11999E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29577-A2D6-4781-B0BF-7EF33AC5324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1574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E105EA1-7132-D671-9B8D-873E4E777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2272366-6BD2-EFB9-4879-201531ADDB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567F9D8-CE1A-B2B6-5FEA-45F245F453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44338-A93E-4299-AD9B-C7BB9F6DBE1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88821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20034"/>
            <a:ext cx="10660332" cy="732036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4" y="1720034"/>
            <a:ext cx="18114764" cy="368751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3" y="9040403"/>
            <a:ext cx="10660332" cy="2955478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ADC57F-1580-548F-64E3-B5EFC2B7FE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0EF7DC-2224-439C-95BF-7BBE328E24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4826E7-0792-BF26-13B6-4CC8EB1D5C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E55FA-5BF1-400F-A680-DCB9E90D975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13988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794" y="30243780"/>
            <a:ext cx="19442430" cy="357099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794" y="3860665"/>
            <a:ext cx="19442430" cy="259232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794" y="33814772"/>
            <a:ext cx="19442430" cy="5070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625DCE-456C-722C-E93A-BFCA506159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D0A144D-6080-16E4-3CBF-7DD8AE5872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C40CEF-3964-088E-A733-53BA7F3B55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931E89-AE83-4D56-873D-FB77E2BB745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01956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F0D0673-A472-23CA-80E5-BA1124BEA1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430463" y="3841750"/>
            <a:ext cx="2754312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5428" tIns="217714" rIns="435428" bIns="217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FDFAAF2-8A0F-F0A9-208A-A47B2859F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430463" y="12482513"/>
            <a:ext cx="27543125" cy="259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35428" tIns="217714" rIns="435428" bIns="217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B8ECA13-3EF6-5EE8-DD51-6C27030E336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0463" y="39363650"/>
            <a:ext cx="6750050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5428" tIns="217714" rIns="435428" bIns="21771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7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551754F-4F1D-1B58-BF05-5EABCAC71D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9363650"/>
            <a:ext cx="10261600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5428" tIns="217714" rIns="435428" bIns="21771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7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35FEA22-1281-AD00-62E9-A655164FAFC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8" y="39363650"/>
            <a:ext cx="6750050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5428" tIns="217714" rIns="435428" bIns="21771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7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4B52261-81D7-49D1-BDDE-31C1B08E007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54513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54513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2pPr>
      <a:lvl3pPr algn="ctr" defTabSz="4354513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3pPr>
      <a:lvl4pPr algn="ctr" defTabSz="4354513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4pPr>
      <a:lvl5pPr algn="ctr" defTabSz="4354513" rtl="0" eaLnBrk="0" fontAlgn="base" hangingPunct="0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5pPr>
      <a:lvl6pPr marL="457200" algn="ctr" defTabSz="4354513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6pPr>
      <a:lvl7pPr marL="914400" algn="ctr" defTabSz="4354513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7pPr>
      <a:lvl8pPr marL="1371600" algn="ctr" defTabSz="4354513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8pPr>
      <a:lvl9pPr marL="1828800" algn="ctr" defTabSz="4354513" rtl="0" fontAlgn="base">
        <a:spcBef>
          <a:spcPct val="0"/>
        </a:spcBef>
        <a:spcAft>
          <a:spcPct val="0"/>
        </a:spcAft>
        <a:defRPr sz="21000">
          <a:solidFill>
            <a:schemeClr val="tx2"/>
          </a:solidFill>
          <a:latin typeface="Times New Roman" pitchFamily="18" charset="0"/>
        </a:defRPr>
      </a:lvl9pPr>
    </p:titleStyle>
    <p:bodyStyle>
      <a:lvl1pPr marL="1633538" indent="-1633538" algn="l" defTabSz="4354513" rtl="0" eaLnBrk="0" fontAlgn="base" hangingPunct="0">
        <a:spcBef>
          <a:spcPct val="20000"/>
        </a:spcBef>
        <a:spcAft>
          <a:spcPct val="0"/>
        </a:spcAft>
        <a:buChar char="•"/>
        <a:defRPr sz="15200">
          <a:solidFill>
            <a:schemeClr val="tx1"/>
          </a:solidFill>
          <a:latin typeface="+mn-lt"/>
          <a:ea typeface="+mn-ea"/>
          <a:cs typeface="+mn-cs"/>
        </a:defRPr>
      </a:lvl1pPr>
      <a:lvl2pPr marL="3538538" indent="-1362075" algn="l" defTabSz="4354513" rtl="0" eaLnBrk="0" fontAlgn="base" hangingPunct="0">
        <a:spcBef>
          <a:spcPct val="20000"/>
        </a:spcBef>
        <a:spcAft>
          <a:spcPct val="0"/>
        </a:spcAft>
        <a:buChar char="–"/>
        <a:defRPr sz="13300">
          <a:solidFill>
            <a:schemeClr val="tx1"/>
          </a:solidFill>
          <a:latin typeface="+mn-lt"/>
        </a:defRPr>
      </a:lvl2pPr>
      <a:lvl3pPr marL="5443538" indent="-1089025" algn="l" defTabSz="4354513" rtl="0" eaLnBrk="0" fontAlgn="base" hangingPunct="0">
        <a:spcBef>
          <a:spcPct val="20000"/>
        </a:spcBef>
        <a:spcAft>
          <a:spcPct val="0"/>
        </a:spcAft>
        <a:buChar char="•"/>
        <a:defRPr sz="11400">
          <a:solidFill>
            <a:schemeClr val="tx1"/>
          </a:solidFill>
          <a:latin typeface="+mn-lt"/>
        </a:defRPr>
      </a:lvl3pPr>
      <a:lvl4pPr marL="7620000" indent="-1089025" algn="l" defTabSz="4354513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96463" indent="-1087438" algn="l" defTabSz="4354513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10253663" indent="-1087438" algn="l" defTabSz="4354513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0710863" indent="-1087438" algn="l" defTabSz="4354513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1168063" indent="-1087438" algn="l" defTabSz="4354513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1625263" indent="-1087438" algn="l" defTabSz="4354513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mailto:carlaeloiany@gmail.com" TargetMode="External"/><Relationship Id="rId7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.bin"/><Relationship Id="rId5" Type="http://schemas.openxmlformats.org/officeDocument/2006/relationships/hyperlink" Target="mailto:heliton@ufpa.br" TargetMode="External"/><Relationship Id="rId4" Type="http://schemas.openxmlformats.org/officeDocument/2006/relationships/hyperlink" Target="mailto:madruga@ufpa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8923E15D-39B8-E0C3-9C10-A779A5ECC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0375" y="12741275"/>
            <a:ext cx="138953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pt-BR" altLang="pt-BR" sz="2800" dirty="0">
                <a:cs typeface="Arial" panose="020B0604020202020204" pitchFamily="34" charset="0"/>
              </a:rPr>
              <a:t>	 O presente trabalho ............</a:t>
            </a:r>
          </a:p>
        </p:txBody>
      </p:sp>
      <p:sp>
        <p:nvSpPr>
          <p:cNvPr id="4101" name="Text Box 117">
            <a:extLst>
              <a:ext uri="{FF2B5EF4-FFF2-40B4-BE49-F238E27FC236}">
                <a16:creationId xmlns:a16="http://schemas.microsoft.com/office/drawing/2014/main" id="{FB660975-7096-D7A3-19E2-0A8E1DC17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8725" y="4897438"/>
            <a:ext cx="25728613" cy="344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t-BR" altLang="pt-BR" sz="4800" dirty="0">
                <a:latin typeface="Verdana" panose="020B0604030504040204" pitchFamily="34" charset="0"/>
              </a:rPr>
              <a:t> </a:t>
            </a:r>
            <a:r>
              <a:rPr lang="pt-BR" altLang="pt-BR" sz="4800" b="1" dirty="0"/>
              <a:t>TÍTULO</a:t>
            </a:r>
          </a:p>
          <a:p>
            <a:pPr algn="ctr" eaLnBrk="1" hangingPunct="1"/>
            <a:endParaRPr lang="pt-BR" altLang="pt-BR" sz="3600" dirty="0"/>
          </a:p>
          <a:p>
            <a:pPr algn="ctr" eaLnBrk="1" hangingPunct="1"/>
            <a:r>
              <a:rPr lang="pt-BR" altLang="pt-BR" sz="3600" dirty="0"/>
              <a:t>Autor 1</a:t>
            </a:r>
            <a:r>
              <a:rPr lang="pt-BR" altLang="pt-BR" sz="3600" baseline="30000" dirty="0"/>
              <a:t>                                     </a:t>
            </a:r>
            <a:r>
              <a:rPr lang="pt-BR" altLang="pt-BR" sz="3600" dirty="0"/>
              <a:t>Autor 2              ..........        </a:t>
            </a:r>
            <a:r>
              <a:rPr lang="pt-BR" altLang="pt-BR" sz="3600" baseline="30000" dirty="0"/>
              <a:t> </a:t>
            </a:r>
            <a:r>
              <a:rPr lang="pt-BR" altLang="pt-BR" sz="3600" dirty="0"/>
              <a:t>Autor 5</a:t>
            </a:r>
          </a:p>
          <a:p>
            <a:pPr algn="ctr" eaLnBrk="1" hangingPunct="1">
              <a:lnSpc>
                <a:spcPct val="150000"/>
              </a:lnSpc>
            </a:pPr>
            <a:r>
              <a:rPr lang="pt-BR" altLang="pt-BR" sz="3600" dirty="0"/>
              <a:t>Faculdade de Estatística, ICEN – Universidade Federal do Pará, Brasil</a:t>
            </a:r>
          </a:p>
          <a:p>
            <a:pPr algn="ctr" eaLnBrk="1" hangingPunct="1"/>
            <a:r>
              <a:rPr lang="pt-BR" altLang="pt-BR" sz="2000" dirty="0">
                <a:solidFill>
                  <a:schemeClr val="tx2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E-mail do autor correspondente: xxxxx@nnn.br</a:t>
            </a:r>
            <a:endParaRPr lang="pt-BR" altLang="pt-BR" dirty="0"/>
          </a:p>
          <a:p>
            <a:pPr algn="ctr" eaLnBrk="1" hangingPunct="1"/>
            <a:r>
              <a:rPr lang="pt-BR" altLang="pt-BR" sz="2400" dirty="0">
                <a:solidFill>
                  <a:schemeClr val="tx2"/>
                </a:solidFill>
                <a:latin typeface="Times New Roman" panose="02020603050405020304" pitchFamily="18" charset="0"/>
                <a:cs typeface="Calibri" panose="020F0502020204030204" pitchFamily="34" charset="0"/>
                <a:hlinkClick r:id="rId3"/>
              </a:rPr>
              <a:t>carlaeloiany@gmail.com</a:t>
            </a:r>
            <a:r>
              <a:rPr lang="pt-BR" altLang="pt-BR" sz="2400" dirty="0">
                <a:solidFill>
                  <a:schemeClr val="tx2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           </a:t>
            </a:r>
            <a:r>
              <a:rPr lang="pt-BR" altLang="pt-BR" sz="2400" dirty="0">
                <a:solidFill>
                  <a:schemeClr val="tx2"/>
                </a:solidFill>
                <a:latin typeface="Times New Roman" panose="02020603050405020304" pitchFamily="18" charset="0"/>
                <a:cs typeface="Calibri" panose="020F0502020204030204" pitchFamily="34" charset="0"/>
                <a:hlinkClick r:id="rId4"/>
              </a:rPr>
              <a:t>madruga@ufpa.br</a:t>
            </a:r>
            <a:r>
              <a:rPr lang="pt-BR" altLang="pt-BR" sz="2400" dirty="0">
                <a:solidFill>
                  <a:schemeClr val="tx2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            </a:t>
            </a:r>
            <a:r>
              <a:rPr lang="pt-BR" altLang="pt-BR" sz="2400" dirty="0">
                <a:solidFill>
                  <a:schemeClr val="tx2"/>
                </a:solidFill>
                <a:latin typeface="Times New Roman" panose="02020603050405020304" pitchFamily="18" charset="0"/>
                <a:cs typeface="Calibri" panose="020F0502020204030204" pitchFamily="34" charset="0"/>
                <a:hlinkClick r:id="rId5"/>
              </a:rPr>
              <a:t>heliton@ufpa.br</a:t>
            </a:r>
            <a:r>
              <a:rPr lang="pt-BR" altLang="pt-BR" sz="2400" dirty="0">
                <a:solidFill>
                  <a:schemeClr val="tx2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</a:t>
            </a:r>
            <a:endParaRPr lang="pt-BR" altLang="pt-BR" sz="2400" dirty="0">
              <a:solidFill>
                <a:schemeClr val="tx2"/>
              </a:solidFill>
            </a:endParaRPr>
          </a:p>
        </p:txBody>
      </p:sp>
      <p:sp>
        <p:nvSpPr>
          <p:cNvPr id="2" name="Text Box 120">
            <a:extLst>
              <a:ext uri="{FF2B5EF4-FFF2-40B4-BE49-F238E27FC236}">
                <a16:creationId xmlns:a16="http://schemas.microsoft.com/office/drawing/2014/main" id="{2394B4E1-A68A-E8E2-9D52-9A13332F2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3238" y="10885488"/>
            <a:ext cx="13896975" cy="630237"/>
          </a:xfrm>
          <a:prstGeom prst="rect">
            <a:avLst/>
          </a:prstGeom>
          <a:solidFill>
            <a:srgbClr val="006666"/>
          </a:solidFill>
          <a:ln>
            <a:solidFill>
              <a:srgbClr val="D2E4E4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3500" b="1" dirty="0">
                <a:solidFill>
                  <a:schemeClr val="bg1"/>
                </a:solidFill>
                <a:latin typeface="AvantGarde Bk BT" pitchFamily="34" charset="0"/>
                <a:cs typeface="Times New Roman" pitchFamily="18" charset="0"/>
              </a:rPr>
              <a:t>1. INTRODUÇÃO</a:t>
            </a:r>
            <a:endParaRPr lang="pt-BR" sz="3500" dirty="0">
              <a:solidFill>
                <a:schemeClr val="bg1"/>
              </a:solidFill>
              <a:latin typeface="AvantGarde Bk BT" pitchFamily="34" charset="0"/>
            </a:endParaRPr>
          </a:p>
        </p:txBody>
      </p:sp>
      <p:sp>
        <p:nvSpPr>
          <p:cNvPr id="3" name="Text Box 121">
            <a:extLst>
              <a:ext uri="{FF2B5EF4-FFF2-40B4-BE49-F238E27FC236}">
                <a16:creationId xmlns:a16="http://schemas.microsoft.com/office/drawing/2014/main" id="{5C4447E1-CDB5-5850-A214-AFFC12381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3550" y="16994188"/>
            <a:ext cx="13895388" cy="630237"/>
          </a:xfrm>
          <a:prstGeom prst="rect">
            <a:avLst/>
          </a:prstGeom>
          <a:solidFill>
            <a:srgbClr val="006666"/>
          </a:solidFill>
          <a:ln>
            <a:solidFill>
              <a:srgbClr val="D2E4E4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pt-BR"/>
            </a:defPPr>
            <a:lvl1pPr algn="ctr" eaLnBrk="1" hangingPunct="1">
              <a:spcBef>
                <a:spcPct val="50000"/>
              </a:spcBef>
              <a:defRPr sz="3500" b="1">
                <a:solidFill>
                  <a:schemeClr val="bg1"/>
                </a:solidFill>
                <a:latin typeface="AvantGarde Bk BT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2. OBJETIVOS</a:t>
            </a:r>
            <a:endParaRPr lang="pt-BR" dirty="0"/>
          </a:p>
        </p:txBody>
      </p:sp>
      <p:sp>
        <p:nvSpPr>
          <p:cNvPr id="1033" name="Text Box 122">
            <a:extLst>
              <a:ext uri="{FF2B5EF4-FFF2-40B4-BE49-F238E27FC236}">
                <a16:creationId xmlns:a16="http://schemas.microsoft.com/office/drawing/2014/main" id="{F564CC95-2AE0-5C9F-58E1-BC2FCB01A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1650" y="20624800"/>
            <a:ext cx="13895388" cy="630238"/>
          </a:xfrm>
          <a:prstGeom prst="rect">
            <a:avLst/>
          </a:prstGeom>
          <a:solidFill>
            <a:srgbClr val="006666"/>
          </a:solidFill>
          <a:ln>
            <a:solidFill>
              <a:srgbClr val="D2E4E4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pt-BR"/>
            </a:defPPr>
            <a:lvl1pPr algn="ctr" eaLnBrk="1" hangingPunct="1">
              <a:spcBef>
                <a:spcPct val="50000"/>
              </a:spcBef>
              <a:defRPr sz="3500" b="1">
                <a:solidFill>
                  <a:schemeClr val="bg1"/>
                </a:solidFill>
                <a:latin typeface="AvantGarde Bk BT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pt-BR" dirty="0"/>
              <a:t>3. METODOLOGIA</a:t>
            </a:r>
          </a:p>
        </p:txBody>
      </p:sp>
      <p:graphicFrame>
        <p:nvGraphicFramePr>
          <p:cNvPr id="4105" name="Object 335">
            <a:extLst>
              <a:ext uri="{FF2B5EF4-FFF2-40B4-BE49-F238E27FC236}">
                <a16:creationId xmlns:a16="http://schemas.microsoft.com/office/drawing/2014/main" id="{2E496957-3363-9D8E-4725-7CD67D3BA84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612100" y="23652163"/>
          <a:ext cx="107950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4105" name="Object 335">
                        <a:extLst>
                          <a:ext uri="{FF2B5EF4-FFF2-40B4-BE49-F238E27FC236}">
                            <a16:creationId xmlns:a16="http://schemas.microsoft.com/office/drawing/2014/main" id="{2E496957-3363-9D8E-4725-7CD67D3BA8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12100" y="23652163"/>
                        <a:ext cx="107950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Rectangle 22">
            <a:extLst>
              <a:ext uri="{FF2B5EF4-FFF2-40B4-BE49-F238E27FC236}">
                <a16:creationId xmlns:a16="http://schemas.microsoft.com/office/drawing/2014/main" id="{65C8E13C-5E39-5923-5FC4-C9BFF1FAC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44963" y="30243660"/>
            <a:ext cx="13895387" cy="708025"/>
          </a:xfrm>
          <a:prstGeom prst="rect">
            <a:avLst/>
          </a:prstGeom>
          <a:solidFill>
            <a:srgbClr val="006666"/>
          </a:solidFill>
          <a:ln>
            <a:solidFill>
              <a:srgbClr val="D2E4E4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t-BR" sz="3500" b="1" dirty="0">
                <a:solidFill>
                  <a:schemeClr val="bg1"/>
                </a:solidFill>
                <a:latin typeface="AvantGarde Bk BT" pitchFamily="34" charset="0"/>
                <a:cs typeface="Times New Roman" pitchFamily="18" charset="0"/>
              </a:rPr>
              <a:t>5. CONCLUSÕES</a:t>
            </a:r>
            <a:endParaRPr lang="en-US" sz="3500" b="1" dirty="0">
              <a:solidFill>
                <a:schemeClr val="bg1"/>
              </a:solidFill>
              <a:latin typeface="AvantGarde Bk BT" pitchFamily="34" charset="0"/>
              <a:cs typeface="Times New Roman" pitchFamily="18" charset="0"/>
            </a:endParaRPr>
          </a:p>
        </p:txBody>
      </p:sp>
      <p:sp>
        <p:nvSpPr>
          <p:cNvPr id="1039" name="Text Box 123">
            <a:extLst>
              <a:ext uri="{FF2B5EF4-FFF2-40B4-BE49-F238E27FC236}">
                <a16:creationId xmlns:a16="http://schemas.microsoft.com/office/drawing/2014/main" id="{F44A431F-4ABC-E5A1-8D3C-085D8FF865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27550" y="9326244"/>
            <a:ext cx="13895388" cy="630237"/>
          </a:xfrm>
          <a:prstGeom prst="rect">
            <a:avLst/>
          </a:prstGeom>
          <a:solidFill>
            <a:srgbClr val="006666"/>
          </a:solidFill>
          <a:ln>
            <a:solidFill>
              <a:srgbClr val="D2E4E4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defPPr>
              <a:defRPr lang="pt-BR"/>
            </a:defPPr>
            <a:lvl1pPr algn="ctr" eaLnBrk="1" hangingPunct="1">
              <a:spcBef>
                <a:spcPct val="50000"/>
              </a:spcBef>
              <a:defRPr sz="3500" b="1">
                <a:solidFill>
                  <a:schemeClr val="bg1"/>
                </a:solidFill>
                <a:latin typeface="AvantGarde Bk BT" pitchFamily="34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4. RESULTADOS</a:t>
            </a:r>
            <a:endParaRPr lang="pt-BR" dirty="0"/>
          </a:p>
        </p:txBody>
      </p:sp>
      <p:sp>
        <p:nvSpPr>
          <p:cNvPr id="4110" name="Rectangle 44">
            <a:extLst>
              <a:ext uri="{FF2B5EF4-FFF2-40B4-BE49-F238E27FC236}">
                <a16:creationId xmlns:a16="http://schemas.microsoft.com/office/drawing/2014/main" id="{A03ABC9D-1A05-4DAE-9D65-FAF73E6B55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pt-BR"/>
          </a:p>
        </p:txBody>
      </p:sp>
      <p:sp>
        <p:nvSpPr>
          <p:cNvPr id="4111" name="Rectangle 34">
            <a:extLst>
              <a:ext uri="{FF2B5EF4-FFF2-40B4-BE49-F238E27FC236}">
                <a16:creationId xmlns:a16="http://schemas.microsoft.com/office/drawing/2014/main" id="{99DD2B33-A025-BAB4-0641-0118B0E2C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pt-BR"/>
          </a:p>
        </p:txBody>
      </p:sp>
      <p:sp>
        <p:nvSpPr>
          <p:cNvPr id="4112" name="Rectangle 36">
            <a:extLst>
              <a:ext uri="{FF2B5EF4-FFF2-40B4-BE49-F238E27FC236}">
                <a16:creationId xmlns:a16="http://schemas.microsoft.com/office/drawing/2014/main" id="{E672C33E-0C91-C1DA-A513-6944E54DB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240405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pt-BR"/>
          </a:p>
        </p:txBody>
      </p:sp>
      <p:pic>
        <p:nvPicPr>
          <p:cNvPr id="4123" name="Imagem 4">
            <a:extLst>
              <a:ext uri="{FF2B5EF4-FFF2-40B4-BE49-F238E27FC236}">
                <a16:creationId xmlns:a16="http://schemas.microsoft.com/office/drawing/2014/main" id="{BAB2D704-6109-C1F5-6417-D5513F1E50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32400875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4" name="CaixaDeTexto 5">
            <a:extLst>
              <a:ext uri="{FF2B5EF4-FFF2-40B4-BE49-F238E27FC236}">
                <a16:creationId xmlns:a16="http://schemas.microsoft.com/office/drawing/2014/main" id="{E190DD61-04A9-6205-FD21-B891A4E3F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97125" y="400050"/>
            <a:ext cx="417512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altLang="pt-BR" sz="5400" b="1">
                <a:solidFill>
                  <a:srgbClr val="FF0000"/>
                </a:solidFill>
              </a:rPr>
              <a:t>Insira aqui a Logo da sua Instituição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868E43E4-CA8B-6114-5CAE-160405A6365C}"/>
              </a:ext>
            </a:extLst>
          </p:cNvPr>
          <p:cNvSpPr txBox="1"/>
          <p:nvPr/>
        </p:nvSpPr>
        <p:spPr>
          <a:xfrm>
            <a:off x="2808537" y="8672558"/>
            <a:ext cx="10585176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b="1" dirty="0">
                <a:highlight>
                  <a:srgbClr val="FFFF00"/>
                </a:highlight>
              </a:rPr>
              <a:t>Sugestões</a:t>
            </a:r>
            <a:r>
              <a:rPr lang="pt-BR" dirty="0">
                <a:highlight>
                  <a:srgbClr val="FFFF00"/>
                </a:highlight>
              </a:rPr>
              <a:t> de sessões: Introdução, Objetivos, Metodologia, Resultados, Conclusões Principais referências</a:t>
            </a:r>
          </a:p>
        </p:txBody>
      </p:sp>
      <p:sp>
        <p:nvSpPr>
          <p:cNvPr id="5" name="Text Box 23">
            <a:extLst>
              <a:ext uri="{FF2B5EF4-FFF2-40B4-BE49-F238E27FC236}">
                <a16:creationId xmlns:a16="http://schemas.microsoft.com/office/drawing/2014/main" id="{5BEE1AD4-2758-9596-DB7D-C19326F29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33825" y="38538693"/>
            <a:ext cx="14489113" cy="337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pt-BR" altLang="pt-BR" sz="2800" b="1" dirty="0">
                <a:ea typeface="Calibri" panose="020F0502020204030204" pitchFamily="34" charset="0"/>
                <a:cs typeface="Arial" panose="020B0604020202020204" pitchFamily="34" charset="0"/>
              </a:rPr>
              <a:t>PRINCIPAIS REFERÊNCIAS:</a:t>
            </a:r>
          </a:p>
          <a:p>
            <a:pPr algn="just">
              <a:spcBef>
                <a:spcPts val="600"/>
              </a:spcBef>
            </a:pPr>
            <a:r>
              <a:rPr lang="pt-BR" altLang="pt-BR" sz="1800" dirty="0">
                <a:ea typeface="Calibri" panose="020F0502020204030204" pitchFamily="34" charset="0"/>
                <a:cs typeface="Arial" panose="020B0604020202020204" pitchFamily="34" charset="0"/>
              </a:rPr>
              <a:t>ALVES, M. T. G.; XAVIER, F. P. Construção de indicadores para descrever desigualdades de aprendizado na Prova Brasil. Estudos em Avaliação Educacional, v. 27, n. 66, p. 782-815, 2016.</a:t>
            </a:r>
            <a:endParaRPr lang="pt-BR" altLang="pt-BR" sz="28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altLang="pt-BR" sz="1800" dirty="0">
                <a:ea typeface="Calibri" panose="020F0502020204030204" pitchFamily="34" charset="0"/>
                <a:cs typeface="Arial" panose="020B0604020202020204" pitchFamily="34" charset="0"/>
              </a:rPr>
              <a:t>BARROS, G. T. de F. Procedimentos para a construção de indicadores por meio da teoria de resposta ao item: a criação de uma medida de nível socioeconômico familiar,</a:t>
            </a:r>
            <a:r>
              <a:rPr lang="pt-BR" altLang="pt-BR" sz="1600" dirty="0"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t-BR" altLang="pt-BR" sz="1800" dirty="0">
                <a:solidFill>
                  <a:srgbClr val="0000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Dissertação (mestrado profissional), Programa de Pós-Graduação em Métodos e Gestão em Avaliação, UFSC, </a:t>
            </a:r>
            <a:r>
              <a:rPr lang="pt-BR" altLang="pt-BR" sz="1800" dirty="0">
                <a:ea typeface="Calibri" panose="020F0502020204030204" pitchFamily="34" charset="0"/>
                <a:cs typeface="Arial" panose="020B0604020202020204" pitchFamily="34" charset="0"/>
              </a:rPr>
              <a:t>2016.</a:t>
            </a:r>
          </a:p>
          <a:p>
            <a:pPr algn="just">
              <a:spcBef>
                <a:spcPts val="600"/>
              </a:spcBef>
            </a:pPr>
            <a:r>
              <a:rPr lang="en-US" altLang="pt-BR" sz="1600" dirty="0">
                <a:ea typeface="Calibri" panose="020F0502020204030204" pitchFamily="34" charset="0"/>
                <a:cs typeface="Arial" panose="020B0604020202020204" pitchFamily="34" charset="0"/>
              </a:rPr>
              <a:t>BOCK, R. D. (1972). Estimating item parameters and latent ability when responses are scored in two or more nominal categories. Psychometrika, 37, 29-51</a:t>
            </a:r>
            <a:endParaRPr lang="pt-BR" altLang="pt-BR" sz="2800" dirty="0"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pt-BR" altLang="pt-BR" sz="1800" dirty="0">
                <a:ea typeface="Calibri" panose="020F0502020204030204" pitchFamily="34" charset="0"/>
                <a:cs typeface="Arial" panose="020B0604020202020204" pitchFamily="34" charset="0"/>
              </a:rPr>
              <a:t>Critério Brasil. ABEP, 2021. Disponível em: &lt;https://www.abep.org/criterioBr/01 </a:t>
            </a:r>
            <a:r>
              <a:rPr lang="pt-BR" altLang="pt-BR" sz="1800" dirty="0" err="1">
                <a:ea typeface="Calibri" panose="020F0502020204030204" pitchFamily="34" charset="0"/>
                <a:cs typeface="Arial" panose="020B0604020202020204" pitchFamily="34" charset="0"/>
              </a:rPr>
              <a:t>cceb</a:t>
            </a:r>
            <a:r>
              <a:rPr lang="pt-BR" altLang="pt-BR" sz="1800" dirty="0">
                <a:ea typeface="Calibri" panose="020F0502020204030204" pitchFamily="34" charset="0"/>
                <a:cs typeface="Arial" panose="020B0604020202020204" pitchFamily="34" charset="0"/>
              </a:rPr>
              <a:t> 2021.pdf&gt;. Acesso em: 11, fev. 2022.</a:t>
            </a:r>
          </a:p>
          <a:p>
            <a:pPr algn="just">
              <a:spcBef>
                <a:spcPts val="600"/>
              </a:spcBef>
            </a:pPr>
            <a:r>
              <a:rPr lang="pt-BR" altLang="pt-BR" sz="1800" dirty="0">
                <a:ea typeface="Calibri" panose="020F0502020204030204" pitchFamily="34" charset="0"/>
                <a:cs typeface="Arial" panose="020B0604020202020204" pitchFamily="34" charset="0"/>
              </a:rPr>
              <a:t>RODRIGUES, E. C.; MATOS, D. A. S.; FERREIRA, A. S. Nível </a:t>
            </a:r>
            <a:r>
              <a:rPr lang="pt-BR" altLang="pt-BR" sz="1800" dirty="0">
                <a:latin typeface="CMR9"/>
                <a:ea typeface="Calibri" panose="020F0502020204030204" pitchFamily="34" charset="0"/>
                <a:cs typeface="Arial" panose="020B0604020202020204" pitchFamily="34" charset="0"/>
              </a:rPr>
              <a:t>socioeconômico e ensino superior: cálculo e aplicações. Avaliação: Revista da Avaliação da Educação Superior (Campinas), v. 22, p. 494-511, 2017.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6958</TotalTime>
  <Words>309</Words>
  <Application>Microsoft Office PowerPoint</Application>
  <PresentationFormat>Personalizar</PresentationFormat>
  <Paragraphs>21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Arial</vt:lpstr>
      <vt:lpstr>AvantGarde Bk BT</vt:lpstr>
      <vt:lpstr>Calibri</vt:lpstr>
      <vt:lpstr>CMR9</vt:lpstr>
      <vt:lpstr>Times New Roman</vt:lpstr>
      <vt:lpstr>Verdana</vt:lpstr>
      <vt:lpstr>Estrutura padrão</vt:lpstr>
      <vt:lpstr>Equation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>Regina Tavares - UFPA</cp:lastModifiedBy>
  <cp:revision>311</cp:revision>
  <dcterms:created xsi:type="dcterms:W3CDTF">2004-07-08T12:23:07Z</dcterms:created>
  <dcterms:modified xsi:type="dcterms:W3CDTF">2023-10-23T12:50:53Z</dcterms:modified>
</cp:coreProperties>
</file>